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9" r:id="rId4"/>
    <p:sldId id="260" r:id="rId5"/>
    <p:sldId id="261" r:id="rId6"/>
    <p:sldId id="258" r:id="rId7"/>
    <p:sldId id="263" r:id="rId8"/>
    <p:sldId id="265" r:id="rId9"/>
    <p:sldId id="266" r:id="rId10"/>
    <p:sldId id="267" r:id="rId11"/>
    <p:sldId id="268" r:id="rId12"/>
    <p:sldId id="298" r:id="rId13"/>
    <p:sldId id="270" r:id="rId14"/>
    <p:sldId id="296" r:id="rId15"/>
    <p:sldId id="275" r:id="rId16"/>
    <p:sldId id="274" r:id="rId17"/>
    <p:sldId id="276" r:id="rId18"/>
    <p:sldId id="299" r:id="rId19"/>
    <p:sldId id="269" r:id="rId20"/>
    <p:sldId id="297" r:id="rId21"/>
    <p:sldId id="277" r:id="rId22"/>
    <p:sldId id="273" r:id="rId23"/>
    <p:sldId id="289" r:id="rId24"/>
    <p:sldId id="290" r:id="rId25"/>
    <p:sldId id="278" r:id="rId26"/>
    <p:sldId id="279" r:id="rId27"/>
    <p:sldId id="291" r:id="rId28"/>
    <p:sldId id="292" r:id="rId29"/>
    <p:sldId id="293" r:id="rId30"/>
    <p:sldId id="294" r:id="rId31"/>
    <p:sldId id="272" r:id="rId32"/>
    <p:sldId id="300" r:id="rId33"/>
    <p:sldId id="271" r:id="rId34"/>
    <p:sldId id="295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301" r:id="rId45"/>
    <p:sldId id="26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909"/>
  </p:normalViewPr>
  <p:slideViewPr>
    <p:cSldViewPr snapToGrid="0" snapToObjects="1" showGuides="1">
      <p:cViewPr varScale="1">
        <p:scale>
          <a:sx n="91" d="100"/>
          <a:sy n="91" d="100"/>
        </p:scale>
        <p:origin x="1280" y="176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BC7EE-AA0B-C248-8DE2-E717494905BC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0673F-9CA6-D043-BC70-49739F1AB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20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year PhD in psychology</a:t>
            </a:r>
          </a:p>
          <a:p>
            <a:r>
              <a:rPr lang="en-US" dirty="0"/>
              <a:t>computational cognition lab with Dr. Ed </a:t>
            </a:r>
            <a:r>
              <a:rPr lang="en-US" dirty="0" err="1"/>
              <a:t>Vul</a:t>
            </a:r>
            <a:endParaRPr lang="en-US" dirty="0"/>
          </a:p>
          <a:p>
            <a:r>
              <a:rPr lang="en-US" dirty="0"/>
              <a:t>research focuses on building computational models of how people learn, especially the things we learn about other people!</a:t>
            </a:r>
          </a:p>
          <a:p>
            <a:r>
              <a:rPr lang="en-US" dirty="0"/>
              <a:t>Love San Diego: free time == surfing, hiking, running</a:t>
            </a:r>
          </a:p>
          <a:p>
            <a:r>
              <a:rPr lang="en-US" dirty="0"/>
              <a:t>Passionate about teaching people to code!</a:t>
            </a:r>
          </a:p>
          <a:p>
            <a:r>
              <a:rPr lang="en-US" dirty="0"/>
              <a:t>Please come to my OH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18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Right now the plan is only to use canvas for grades.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80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Datahub: so cool, very important for this class.</a:t>
            </a:r>
          </a:p>
          <a:p>
            <a:pPr marL="0" indent="0">
              <a:buFontTx/>
              <a:buNone/>
            </a:pPr>
            <a:r>
              <a:rPr lang="en-US" dirty="0"/>
              <a:t>CSS I students should be familiar with it already.</a:t>
            </a:r>
          </a:p>
          <a:p>
            <a:pPr marL="0" indent="0">
              <a:buFontTx/>
              <a:buNone/>
            </a:pPr>
            <a:r>
              <a:rPr lang="en-US" dirty="0"/>
              <a:t>You should be able to log onto datahub with your UCSD credentials.</a:t>
            </a:r>
          </a:p>
          <a:p>
            <a:pPr marL="0" indent="0">
              <a:buFontTx/>
              <a:buNone/>
            </a:pPr>
            <a:r>
              <a:rPr lang="en-US" dirty="0"/>
              <a:t>There are instructions for doing this on the course homepage.</a:t>
            </a:r>
          </a:p>
          <a:p>
            <a:pPr marL="0" indent="0">
              <a:buFontTx/>
              <a:buNone/>
            </a:pPr>
            <a:r>
              <a:rPr lang="en-US" dirty="0"/>
              <a:t>[PAUSE]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18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0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 typical week: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to lecture, learn some new content from me. See demonstrations, code along with me. Ask questions!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to lab, practice the things you learned in the previous week </a:t>
            </a:r>
            <a:r>
              <a:rPr lang="en-US" b="1" dirty="0"/>
              <a:t>with other students</a:t>
            </a:r>
            <a:r>
              <a:rPr lang="en-US" dirty="0"/>
              <a:t>. Collaborative setting. Turn in a lab exercise at the end.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Work on a problem set that challenges you to use the material from the previous week. Independent.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Meet with your final project group outside of class to make some progress on your final project.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Come to office hours to talk about problem sets or your final project (or anything else!)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53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13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98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65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[PAUSE]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86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22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do I mean by each of those?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Large: will require combining things you learn throughout the quarter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Well-motivated: like data science in the real world, should try to answer an interesting question or present an interesting result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Real-world: will use actual data, in some cases quite large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32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Purva</a:t>
            </a:r>
            <a:r>
              <a:rPr lang="en-US" dirty="0"/>
              <a:t> is our rock star TA!</a:t>
            </a:r>
          </a:p>
          <a:p>
            <a:r>
              <a:rPr lang="en-US" dirty="0"/>
              <a:t>Many of you had </a:t>
            </a:r>
            <a:r>
              <a:rPr lang="en-US" dirty="0" err="1"/>
              <a:t>Purva</a:t>
            </a:r>
            <a:r>
              <a:rPr lang="en-US" dirty="0"/>
              <a:t> as your CSS I TA last quarter.</a:t>
            </a:r>
          </a:p>
          <a:p>
            <a:r>
              <a:rPr lang="en-US" dirty="0"/>
              <a:t>This week: OH from 12-1pm *today* in 2588 </a:t>
            </a:r>
            <a:r>
              <a:rPr lang="en-US" dirty="0" err="1"/>
              <a:t>Mandler</a:t>
            </a:r>
            <a:r>
              <a:rPr lang="en-US" dirty="0"/>
              <a:t>. Future weeks TBD.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83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Group work: most professional data science work is done in groups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lets you be more ambitious!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0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326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13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NOTE 5/30 holiday so everyone should come to the 6/1 lab for this (email if that doesn’t work with your schedule)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Will see everybody’s presentation, give feedback that you can use to revise before it’s due.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48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If I or </a:t>
            </a:r>
            <a:r>
              <a:rPr lang="en-US" dirty="0" err="1"/>
              <a:t>Purva</a:t>
            </a:r>
            <a:r>
              <a:rPr lang="en-US" dirty="0"/>
              <a:t> are concerned about any of you not getting these points, I’ll reach out to you to find out how we can make sure you’re involved.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If talking in class isn’t your style, helping on </a:t>
            </a:r>
            <a:r>
              <a:rPr lang="en-US" dirty="0" err="1"/>
              <a:t>campuswire</a:t>
            </a:r>
            <a:r>
              <a:rPr lang="en-US" dirty="0"/>
              <a:t> is great too!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[PAUSE]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79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49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We’ll talk about basic syntax and data structures, then we’ll remember how to write functions and do a very high-level overview of how to write classes. </a:t>
            </a:r>
          </a:p>
          <a:p>
            <a:pPr marL="0" indent="0">
              <a:buFontTx/>
              <a:buNone/>
            </a:pPr>
            <a:r>
              <a:rPr lang="en-US" dirty="0"/>
              <a:t>For those of you who just took CSS I or another python based class, this should be pretty comfortable.</a:t>
            </a:r>
          </a:p>
          <a:p>
            <a:pPr marL="0" indent="0">
              <a:buFontTx/>
              <a:buNone/>
            </a:pPr>
            <a:r>
              <a:rPr lang="en-US" dirty="0"/>
              <a:t>If any of the material this week *isn’t* comfortable, it’s super important that you come talk to me or </a:t>
            </a:r>
            <a:r>
              <a:rPr lang="en-US" dirty="0" err="1"/>
              <a:t>Purva</a:t>
            </a:r>
            <a:r>
              <a:rPr lang="en-US" dirty="0"/>
              <a:t> so we can get you the resources you need to be all caught up.</a:t>
            </a:r>
          </a:p>
          <a:p>
            <a:pPr marL="0" indent="0">
              <a:buFontTx/>
              <a:buNone/>
            </a:pPr>
            <a:r>
              <a:rPr lang="en-US" dirty="0"/>
              <a:t>I can’t emphasize this enough: throughout this course, the coding may be really challenging so if you’re feeling overwhelmed by it, come to office hours or reach out.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98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This is also likely to be a review of CSS I content, but it’s a chance to get more comfortable with this material.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08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56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0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Lectures: you all made it here so you probably know this already…</a:t>
            </a:r>
          </a:p>
          <a:p>
            <a:r>
              <a:rPr lang="en-US" dirty="0"/>
              <a:t>Lab: can attend either lab, but would be best if you chose one and stuck to it; lots of group work, get comfortable helping each other, asking for help, etc.</a:t>
            </a:r>
          </a:p>
          <a:p>
            <a:r>
              <a:rPr lang="en-US" dirty="0"/>
              <a:t>If you can’t make it on a given week, you can go to the other one instead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42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So the course is kind of divided into two halves.</a:t>
            </a:r>
          </a:p>
          <a:p>
            <a:pPr marL="0" indent="0">
              <a:buFontTx/>
              <a:buNone/>
            </a:pPr>
            <a:r>
              <a:rPr lang="en-US" dirty="0"/>
              <a:t>The first four weeks or so of the quarter are going to be mostly about the python modeling and data science ecosystem</a:t>
            </a:r>
          </a:p>
          <a:p>
            <a:pPr marL="0" indent="0">
              <a:buFontTx/>
              <a:buNone/>
            </a:pPr>
            <a:r>
              <a:rPr lang="en-US" dirty="0"/>
              <a:t>The second half of the course up through week 9 will then explore the kinds of modeling we can do.</a:t>
            </a:r>
          </a:p>
          <a:p>
            <a:pPr marL="0" indent="0">
              <a:buFontTx/>
              <a:buNone/>
            </a:pPr>
            <a:r>
              <a:rPr lang="en-US" dirty="0"/>
              <a:t>The very first thing we’ll talk about is linear regression, which is kind of the bread and butter of a lot of data science and modeling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812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Then we’ll talk about “classification problems”, which are a large set of problems in data science and CSS</a:t>
            </a:r>
          </a:p>
          <a:p>
            <a:pPr marL="0" indent="0">
              <a:buFontTx/>
              <a:buNone/>
            </a:pPr>
            <a:r>
              <a:rPr lang="en-US" dirty="0"/>
              <a:t>We’ll learn a few different solutions, how to evaluate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39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In week 7 we’ll continue talking about classification, and we’ll also have a special lecture on ethics in data science, which is an important and very hot topic right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86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Then in week 8 we’ll switch over to “clustering” models, which is another large and important class of problems in 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507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In week 9, we’ll talk about a related topic called “dimensionality reduction”, and the models that we can use to solve this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111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Then right now I’ve left week 10 open for reviewing concepts from throughout the quarter and doing work on final projects. </a:t>
            </a:r>
          </a:p>
          <a:p>
            <a:pPr marL="0" indent="0">
              <a:buFontTx/>
              <a:buNone/>
            </a:pPr>
            <a:r>
              <a:rPr lang="en-US" dirty="0"/>
              <a:t>If need be, we may end up pushing some of the earlier content out to week 10 as overflow.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76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person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Teaching over zoom is really hard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Learning over zoom is really hard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material is really hard: I want to give all of you every advantage and tool to succeed, and in-person instruction/participation is one of those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0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 motivation for asking you to email me ahead of time isn’t to punish you</a:t>
            </a:r>
          </a:p>
          <a:p>
            <a:pPr marL="0" indent="0">
              <a:buFontTx/>
              <a:buNone/>
            </a:pPr>
            <a:r>
              <a:rPr lang="en-US" dirty="0"/>
              <a:t>It’s to make sure that you don’t fall behind!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66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eriod"/>
            </a:pPr>
            <a:r>
              <a:rPr lang="en-US" dirty="0"/>
              <a:t>Being in person doesn’t mean we throw out all caution. If you’re not feeling well, don’t come in! 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We’ll continue to follow guidelines issued by the university, our academic departments, and the state of CA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I know that asking you to come in is me asking something of you; what I’ll do for you is everything I can to make this a supportive, positive, and successful learning environment</a:t>
            </a:r>
          </a:p>
          <a:p>
            <a:pPr marL="0" indent="0">
              <a:buFontTx/>
              <a:buNone/>
            </a:pPr>
            <a:r>
              <a:rPr lang="en-US" dirty="0"/>
              <a:t>[PAUSE]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68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81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Note, this page will change throughout the quarter! </a:t>
            </a:r>
          </a:p>
          <a:p>
            <a:pPr marL="0" indent="0">
              <a:buFontTx/>
              <a:buNone/>
            </a:pPr>
            <a:r>
              <a:rPr lang="en-US" dirty="0"/>
              <a:t>If you have a question about the course, start by going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85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This is where all conversation about course material is going to happen! </a:t>
            </a:r>
          </a:p>
          <a:p>
            <a:pPr marL="0" indent="0">
              <a:buFontTx/>
              <a:buNone/>
            </a:pPr>
            <a:r>
              <a:rPr lang="en-US" dirty="0"/>
              <a:t>Please no emails. </a:t>
            </a:r>
          </a:p>
          <a:p>
            <a:pPr marL="0" indent="0">
              <a:buFontTx/>
              <a:buNone/>
            </a:pPr>
            <a:r>
              <a:rPr lang="en-US" dirty="0"/>
              <a:t>You can ask questions anonymously.</a:t>
            </a:r>
          </a:p>
          <a:p>
            <a:pPr marL="0" indent="0">
              <a:buFontTx/>
              <a:buNone/>
            </a:pPr>
            <a:r>
              <a:rPr lang="en-US" dirty="0"/>
              <a:t>You can also DM me and/or </a:t>
            </a:r>
            <a:r>
              <a:rPr lang="en-US" dirty="0" err="1"/>
              <a:t>Purva</a:t>
            </a:r>
            <a:r>
              <a:rPr lang="en-US" dirty="0"/>
              <a:t>, but please *only* do this if there are sensitive personal aspects of your question. </a:t>
            </a:r>
          </a:p>
          <a:p>
            <a:pPr marL="0" indent="0">
              <a:buFontTx/>
              <a:buNone/>
            </a:pPr>
            <a:r>
              <a:rPr lang="en-US" dirty="0"/>
              <a:t>If it’s a question about course content, please post so everyone can see and upvote.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0673F-9CA6-D043-BC70-49739F1ABD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2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7C745-7FD5-3946-8D0A-301E13A54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B09B18-EB23-9F45-B190-056E696869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AC23E-217B-5B41-A929-07E723DEE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F144-E64C-5F40-BBF3-B88A9C5BBD06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54531-E6E2-684A-884B-FB55F490B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0EACA-6B98-994B-A13D-CDC48A5B2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4194-C1EB-C446-8C1B-8C003A47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1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B457-5ADC-2A47-91A5-35CA7C7B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ED379-E827-D648-8B54-E36DA36EF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882FF-E660-2943-AB6D-F4BC22580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F144-E64C-5F40-BBF3-B88A9C5BBD06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E4709-9304-DA41-B1E4-B9D61C9CC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109AB-39D8-9946-889E-B4EE75D3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4194-C1EB-C446-8C1B-8C003A47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24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2D96F6-4BB2-A24D-A551-B4B89F793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B6ED6-8190-3A4E-9D58-28E8570EF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4DD3A-35B4-EF47-9B54-AA3A7922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F144-E64C-5F40-BBF3-B88A9C5BBD06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BEA51-5FEC-5D4E-8C18-FE72A2628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C47E6-F304-CE45-B608-680881718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4194-C1EB-C446-8C1B-8C003A47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34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3987-55D9-C249-8C50-D841EBC5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739A4-3AB6-D943-A1AD-BB8C931A8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7A721-A464-2B48-9DC3-753A50327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F144-E64C-5F40-BBF3-B88A9C5BBD06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AE8BC-36B3-7946-8719-C8EA8E409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E8647-1A1C-D849-9621-12F11FEB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4194-C1EB-C446-8C1B-8C003A47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01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0B3E-E305-B744-9995-972F51FA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DE7C3-2835-134C-A529-23089E52E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35818-7D7A-CD44-AB81-8916D1EBA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F144-E64C-5F40-BBF3-B88A9C5BBD06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C4317-E375-6348-AB2D-E7AD28096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53737-E109-524B-9BE4-6164886A5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4194-C1EB-C446-8C1B-8C003A47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8CE3-21D3-6249-B1F5-CD05EDBF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3B376-B8C1-C246-9A94-C11E37C417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91429-3F30-1C4B-B0A2-24CD8FC87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685D3-D56C-3942-8007-094B6B40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F144-E64C-5F40-BBF3-B88A9C5BBD06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53B86-C747-9F4D-92FF-35D45533D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121A7-DBF3-9841-87B3-F950553CC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4194-C1EB-C446-8C1B-8C003A47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9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08096-9AB2-D64C-9091-DE094B10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C2F03-B340-284D-B684-D9E61035E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5B7335-CB55-6B4D-9D5C-225D1D2BC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77AECB-4956-304D-B20D-8739B33BF6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13615-9525-9840-BECB-102C71AC1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09BC2-EFC0-CC4D-B5E3-29E93B4C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F144-E64C-5F40-BBF3-B88A9C5BBD06}" type="datetimeFigureOut">
              <a:rPr lang="en-US" smtClean="0"/>
              <a:t>3/28/22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463AF3-E890-474B-B65D-6CF91843C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3A5EE1-0F48-ED49-B144-CD1D7D8D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4194-C1EB-C446-8C1B-8C003A47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58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6180-DEEC-CA46-879C-23BB54E8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31E338-113D-8647-8656-B568A437C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F144-E64C-5F40-BBF3-B88A9C5BBD06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7083E-81D0-A346-872A-D6A948137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D4A99-35C2-9742-939C-D79F6BA41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4194-C1EB-C446-8C1B-8C003A47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8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EAF4B-D54F-1249-8341-5509B886A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F144-E64C-5F40-BBF3-B88A9C5BBD06}" type="datetimeFigureOut">
              <a:rPr lang="en-US" smtClean="0"/>
              <a:t>3/28/22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32590E-F930-1049-BFC8-435F959F3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79021-2DCF-614C-9E66-4495B372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4194-C1EB-C446-8C1B-8C003A47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08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4665-A8BE-B242-9296-ECA7148A7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84F2-D3AB-E443-B893-9818A0C89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E81E3D-0FD3-7D47-9DFB-A821EA9C3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0C6CB-A226-EE45-BEE6-A9BF0D91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F144-E64C-5F40-BBF3-B88A9C5BBD06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42E99-681D-9D44-8397-56F5B03E6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43706-1211-4C4D-9183-F7A14C2E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4194-C1EB-C446-8C1B-8C003A47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E7E00-33A7-C946-AAB2-E7F1018D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80E5A0-E1D3-124B-9AAE-A7957C7081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AE112-A4FF-7D4E-8E40-09459CA25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15755-CD4A-F448-9447-B5B7902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F144-E64C-5F40-BBF3-B88A9C5BBD06}" type="datetimeFigureOut">
              <a:rPr lang="en-US" smtClean="0"/>
              <a:t>3/28/22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826AC-4E32-D14B-AB6C-BEC0475F0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B25E3-4C2B-0945-929A-28CBA43A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F4194-C1EB-C446-8C1B-8C003A47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84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C23016-2DE2-8F4D-BDBD-07742A142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ACC73-BEAF-5142-9B60-76D3F532B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9EFA0-47F7-3B41-BD60-DEF628762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EF144-E64C-5F40-BBF3-B88A9C5BBD06}" type="datetimeFigureOut">
              <a:rPr lang="en-US" smtClean="0"/>
              <a:t>3/28/22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AA261-D420-AB4D-8105-F6A8B947C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A9659-635F-CB4F-A295-BCEC6E148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F4194-C1EB-C446-8C1B-8C003A471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79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-css-002.github.i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ampuswire.com/p/GAEAAD19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ucsd.edu/courses/3605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hub.ucsd.edu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-css-002.github.io/course/datahub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-css-002.github.io/course/datahub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-css-002.github.io/course/datahub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-css-002.github.io/course/final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-css-002.github.io/course/final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-css-002.github.io/course/final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-css-002.github.io/course/final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-css-002.github.io/course/final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-css-002.github.io/course/syllabus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-css-002.github.io/course/syllabus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-css-002.github.io/course/syllabus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-css-002.github.io/course/syllabus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-css-002.github.io/course/syllabus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-css-002.github.io/course/syllabus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-css-002.github.io/course/syllabus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-css-002.github.io/course/syllabus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-css-002.github.io/course/syllabus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-css-002.github.io/course/syllabus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-css-002.github.io/course/syllabus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27C82-D431-0C49-96F1-37D52D0EE1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Welcome to CSS 2!!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9D628-794A-8847-BC9D-0D75188BB3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March 28, 2022</a:t>
            </a:r>
          </a:p>
        </p:txBody>
      </p:sp>
    </p:spTree>
    <p:extLst>
      <p:ext uri="{BB962C8B-B14F-4D97-AF65-F5344CB8AC3E}">
        <p14:creationId xmlns:p14="http://schemas.microsoft.com/office/powerpoint/2010/main" val="844952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1" dirty="0">
                <a:latin typeface="Avenir Book" panose="02000503020000020003" pitchFamily="2" charset="0"/>
              </a:rPr>
              <a:t>This class is going to be an in-person adventure!</a:t>
            </a:r>
            <a:r>
              <a:rPr lang="en-US" dirty="0">
                <a:latin typeface="Avenir Book" panose="02000503020000020003" pitchFamily="2" charset="0"/>
              </a:rPr>
              <a:t> </a:t>
            </a:r>
          </a:p>
          <a:p>
            <a:pPr marL="0" indent="0" algn="ctr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If you need to miss a lab or lecture, shoot me an email ahead of time so we can figure out how to keep you on track!</a:t>
            </a:r>
          </a:p>
        </p:txBody>
      </p:sp>
    </p:spTree>
    <p:extLst>
      <p:ext uri="{BB962C8B-B14F-4D97-AF65-F5344CB8AC3E}">
        <p14:creationId xmlns:p14="http://schemas.microsoft.com/office/powerpoint/2010/main" val="2231311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1" dirty="0">
                <a:latin typeface="Avenir Book" panose="02000503020000020003" pitchFamily="2" charset="0"/>
              </a:rPr>
              <a:t>This class is going to be an in-person adventure!</a:t>
            </a:r>
            <a:r>
              <a:rPr lang="en-US" dirty="0">
                <a:latin typeface="Avenir Book" panose="02000503020000020003" pitchFamily="2" charset="0"/>
              </a:rPr>
              <a:t> </a:t>
            </a:r>
          </a:p>
          <a:p>
            <a:pPr marL="0" indent="0" algn="ctr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My commitments to you: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Health and safety come first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We will stay up to date with the latest UCSD policies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I will do </a:t>
            </a:r>
            <a:r>
              <a:rPr lang="en-US" u="sng" dirty="0">
                <a:latin typeface="Avenir Book" panose="02000503020000020003" pitchFamily="2" charset="0"/>
              </a:rPr>
              <a:t>everything</a:t>
            </a:r>
            <a:r>
              <a:rPr lang="en-US" dirty="0">
                <a:latin typeface="Avenir Book" panose="02000503020000020003" pitchFamily="2" charset="0"/>
              </a:rPr>
              <a:t> I can to make this a supportive and successful learning environment!</a:t>
            </a:r>
          </a:p>
          <a:p>
            <a:pPr marL="514350" indent="-514350" algn="ctr"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500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Introductions</a:t>
            </a:r>
          </a:p>
          <a:p>
            <a:pPr marL="514350" indent="-514350"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Avenir Book" panose="02000503020000020003" pitchFamily="2" charset="0"/>
              </a:rPr>
              <a:t>Course overview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Lecture &amp; lab</a:t>
            </a:r>
          </a:p>
          <a:p>
            <a:pPr lvl="1"/>
            <a:r>
              <a:rPr lang="en-US" b="1" dirty="0">
                <a:solidFill>
                  <a:schemeClr val="accent6"/>
                </a:solidFill>
                <a:latin typeface="Avenir Book" panose="02000503020000020003" pitchFamily="2" charset="0"/>
              </a:rPr>
              <a:t>Resources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Assignments &amp; grades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Course material</a:t>
            </a:r>
          </a:p>
        </p:txBody>
      </p:sp>
    </p:spTree>
    <p:extLst>
      <p:ext uri="{BB962C8B-B14F-4D97-AF65-F5344CB8AC3E}">
        <p14:creationId xmlns:p14="http://schemas.microsoft.com/office/powerpoint/2010/main" val="2623470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708528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Resources</a:t>
            </a: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Course website: </a:t>
            </a:r>
            <a:r>
              <a:rPr lang="en-US" dirty="0">
                <a:latin typeface="Avenir Book" panose="02000503020000020003" pitchFamily="2" charset="0"/>
                <a:hlinkClick r:id="rId3"/>
              </a:rPr>
              <a:t>https://ucsd-css-002.github.io</a:t>
            </a: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📅 View syllabus, class schedule, policies</a:t>
            </a: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✍️ Download lecture notes, access other 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4179D-0063-404D-8B76-3FBCB1A4D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73908"/>
            <a:ext cx="12192000" cy="20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47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Resources</a:t>
            </a:r>
          </a:p>
          <a:p>
            <a:pPr marL="0" indent="0">
              <a:buNone/>
            </a:pPr>
            <a:r>
              <a:rPr lang="en-US" dirty="0" err="1">
                <a:latin typeface="Avenir Book" panose="02000503020000020003" pitchFamily="2" charset="0"/>
              </a:rPr>
              <a:t>Campuswire</a:t>
            </a:r>
            <a:r>
              <a:rPr lang="en-US" dirty="0">
                <a:latin typeface="Avenir Book" panose="02000503020000020003" pitchFamily="2" charset="0"/>
              </a:rPr>
              <a:t>: </a:t>
            </a:r>
            <a:r>
              <a:rPr lang="en-US" dirty="0">
                <a:latin typeface="Avenir Book" panose="02000503020000020003" pitchFamily="2" charset="0"/>
                <a:hlinkClick r:id="rId3"/>
              </a:rPr>
              <a:t>https://campuswire.com/p/GAEAAD197</a:t>
            </a: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	Use code </a:t>
            </a:r>
            <a:r>
              <a:rPr lang="en-US" b="1" dirty="0">
                <a:latin typeface="Avenir Book" panose="02000503020000020003" pitchFamily="2" charset="0"/>
              </a:rPr>
              <a:t>2109</a:t>
            </a:r>
            <a:r>
              <a:rPr lang="en-US" dirty="0">
                <a:latin typeface="Avenir Book" panose="02000503020000020003" pitchFamily="2" charset="0"/>
              </a:rPr>
              <a:t> to join the course</a:t>
            </a: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🙋‍♀️ Ask questions about homework or labs</a:t>
            </a: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👋 View other students’ questions and the answers they got</a:t>
            </a: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💪 Lend a hand by answering other students’ questions!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C40B8-BA37-1E45-A70B-B94891EED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86301"/>
            <a:ext cx="8506265" cy="180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0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Resources</a:t>
            </a: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Canvas: </a:t>
            </a:r>
            <a:r>
              <a:rPr lang="en-US" dirty="0">
                <a:latin typeface="Avenir Book" panose="02000503020000020003" pitchFamily="2" charset="0"/>
                <a:hlinkClick r:id="rId3"/>
              </a:rPr>
              <a:t>https://canvas.ucsd.edu/courses/36054</a:t>
            </a: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💡 View grades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DC897-8BF1-9740-A5C9-A309D6188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55780"/>
            <a:ext cx="103124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01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Resources</a:t>
            </a: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Datahub: </a:t>
            </a:r>
            <a:r>
              <a:rPr lang="en-US" dirty="0">
                <a:latin typeface="Avenir Book" panose="02000503020000020003" pitchFamily="2" charset="0"/>
                <a:hlinkClick r:id="rId3"/>
              </a:rPr>
              <a:t>https://datahub.ucsd.edu/</a:t>
            </a: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⌨️ View, work on, and submit problem sets and labs</a:t>
            </a: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🤖 Create new </a:t>
            </a:r>
            <a:r>
              <a:rPr lang="en-US" dirty="0" err="1">
                <a:latin typeface="Avenir Book" panose="02000503020000020003" pitchFamily="2" charset="0"/>
              </a:rPr>
              <a:t>jupyter</a:t>
            </a:r>
            <a:r>
              <a:rPr lang="en-US" dirty="0">
                <a:latin typeface="Avenir Book" panose="02000503020000020003" pitchFamily="2" charset="0"/>
              </a:rPr>
              <a:t> notebook files for taking notes</a:t>
            </a: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💯 View feedback from graded problem sets and labs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DE5EB2-6AB4-194B-80A5-EDCA610AF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66129"/>
            <a:ext cx="940748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48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Introductions</a:t>
            </a:r>
          </a:p>
          <a:p>
            <a:pPr marL="514350" indent="-514350"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Avenir Book" panose="02000503020000020003" pitchFamily="2" charset="0"/>
              </a:rPr>
              <a:t>Course overview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Lecture &amp; lab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Resources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  <a:latin typeface="Avenir Book" panose="02000503020000020003" pitchFamily="2" charset="0"/>
              </a:rPr>
              <a:t>Assignments &amp; grades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Course material</a:t>
            </a:r>
          </a:p>
        </p:txBody>
      </p:sp>
    </p:spTree>
    <p:extLst>
      <p:ext uri="{BB962C8B-B14F-4D97-AF65-F5344CB8AC3E}">
        <p14:creationId xmlns:p14="http://schemas.microsoft.com/office/powerpoint/2010/main" val="3881229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Grades</a:t>
            </a:r>
          </a:p>
        </p:txBody>
      </p:sp>
    </p:spTree>
    <p:extLst>
      <p:ext uri="{BB962C8B-B14F-4D97-AF65-F5344CB8AC3E}">
        <p14:creationId xmlns:p14="http://schemas.microsoft.com/office/powerpoint/2010/main" val="2030112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Introductions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Lecture &amp; lab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Resources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Assignments &amp; grades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Course material</a:t>
            </a:r>
          </a:p>
        </p:txBody>
      </p:sp>
    </p:spTree>
    <p:extLst>
      <p:ext uri="{BB962C8B-B14F-4D97-AF65-F5344CB8AC3E}">
        <p14:creationId xmlns:p14="http://schemas.microsoft.com/office/powerpoint/2010/main" val="3507376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Grades</a:t>
            </a:r>
          </a:p>
          <a:p>
            <a:r>
              <a:rPr lang="en-US" dirty="0">
                <a:latin typeface="Avenir Book" panose="02000503020000020003" pitchFamily="2" charset="0"/>
              </a:rPr>
              <a:t>40% weekly problem sets (weeks 2-9)</a:t>
            </a:r>
          </a:p>
          <a:p>
            <a:r>
              <a:rPr lang="en-US" dirty="0">
                <a:latin typeface="Avenir Book" panose="02000503020000020003" pitchFamily="2" charset="0"/>
              </a:rPr>
              <a:t>35% weekly lab exercises (weeks 1-10)</a:t>
            </a:r>
          </a:p>
          <a:p>
            <a:r>
              <a:rPr lang="en-US" dirty="0">
                <a:latin typeface="Avenir Book" panose="02000503020000020003" pitchFamily="2" charset="0"/>
              </a:rPr>
              <a:t>15% final project</a:t>
            </a:r>
          </a:p>
          <a:p>
            <a:r>
              <a:rPr lang="en-US" dirty="0">
                <a:latin typeface="Avenir Book" panose="02000503020000020003" pitchFamily="2" charset="0"/>
              </a:rPr>
              <a:t>10% participation</a:t>
            </a:r>
          </a:p>
        </p:txBody>
      </p:sp>
    </p:spTree>
    <p:extLst>
      <p:ext uri="{BB962C8B-B14F-4D97-AF65-F5344CB8AC3E}">
        <p14:creationId xmlns:p14="http://schemas.microsoft.com/office/powerpoint/2010/main" val="3251357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Grades</a:t>
            </a:r>
          </a:p>
          <a:p>
            <a:r>
              <a:rPr lang="en-US" b="1" dirty="0">
                <a:solidFill>
                  <a:schemeClr val="accent6"/>
                </a:solidFill>
                <a:latin typeface="Avenir Book" panose="02000503020000020003" pitchFamily="2" charset="0"/>
              </a:rPr>
              <a:t>40% weekly problem sets (weeks 2-9)</a:t>
            </a:r>
          </a:p>
          <a:p>
            <a:r>
              <a:rPr lang="en-US" b="1" dirty="0">
                <a:solidFill>
                  <a:schemeClr val="accent6"/>
                </a:solidFill>
                <a:latin typeface="Avenir Book" panose="02000503020000020003" pitchFamily="2" charset="0"/>
              </a:rPr>
              <a:t>35% weekly lab exercises (weeks 1-10)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15% final project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10% participation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i="1" dirty="0">
                <a:latin typeface="Avenir Book" panose="0200050302000002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4124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Problem sets and labs</a:t>
            </a:r>
          </a:p>
          <a:p>
            <a:r>
              <a:rPr lang="en-US" dirty="0">
                <a:latin typeface="Avenir Book" panose="02000503020000020003" pitchFamily="2" charset="0"/>
              </a:rPr>
              <a:t>Hosted on UCSD datahub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See </a:t>
            </a:r>
            <a:r>
              <a:rPr lang="en-US" dirty="0">
                <a:latin typeface="Avenir Book" panose="02000503020000020003" pitchFamily="2" charset="0"/>
                <a:hlinkClick r:id="rId3"/>
              </a:rPr>
              <a:t>https://ucsd-css-002.github.io/course/datahub.html</a:t>
            </a:r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905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Problem sets and labs</a:t>
            </a:r>
          </a:p>
          <a:p>
            <a:r>
              <a:rPr lang="en-US" dirty="0">
                <a:latin typeface="Avenir Book" panose="02000503020000020003" pitchFamily="2" charset="0"/>
              </a:rPr>
              <a:t>Hosted on UCSD datahub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See </a:t>
            </a:r>
            <a:r>
              <a:rPr lang="en-US" dirty="0">
                <a:latin typeface="Avenir Book" panose="02000503020000020003" pitchFamily="2" charset="0"/>
                <a:hlinkClick r:id="rId3"/>
              </a:rPr>
              <a:t>https://ucsd-css-002.github.io/course/datahub.html</a:t>
            </a:r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Labs </a:t>
            </a:r>
          </a:p>
          <a:p>
            <a:pPr lvl="1"/>
            <a:r>
              <a:rPr lang="en-US" i="1" u="sng" dirty="0">
                <a:latin typeface="Avenir Book" panose="02000503020000020003" pitchFamily="2" charset="0"/>
              </a:rPr>
              <a:t>Group work</a:t>
            </a:r>
            <a:r>
              <a:rPr lang="en-US" dirty="0">
                <a:latin typeface="Avenir Book" panose="02000503020000020003" pitchFamily="2" charset="0"/>
              </a:rPr>
              <a:t> meant to be finished during the lab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Due one week after lab in case you need more time to finish</a:t>
            </a:r>
          </a:p>
          <a:p>
            <a:r>
              <a:rPr lang="en-US" dirty="0">
                <a:latin typeface="Avenir Book" panose="02000503020000020003" pitchFamily="2" charset="0"/>
              </a:rPr>
              <a:t>Purpose: practice the things demonstrated in lecture, teach and learn from your classmates (and </a:t>
            </a:r>
            <a:r>
              <a:rPr lang="en-US" dirty="0" err="1">
                <a:latin typeface="Avenir Book" panose="02000503020000020003" pitchFamily="2" charset="0"/>
              </a:rPr>
              <a:t>Purva</a:t>
            </a:r>
            <a:r>
              <a:rPr lang="en-US" dirty="0">
                <a:latin typeface="Avenir Book" panose="02000503020000020003" pitchFamily="2" charset="0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683411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Problem sets and labs</a:t>
            </a:r>
          </a:p>
          <a:p>
            <a:r>
              <a:rPr lang="en-US" dirty="0">
                <a:latin typeface="Avenir Book" panose="02000503020000020003" pitchFamily="2" charset="0"/>
              </a:rPr>
              <a:t>Hosted on UCSD datahub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See </a:t>
            </a:r>
            <a:r>
              <a:rPr lang="en-US" dirty="0">
                <a:latin typeface="Avenir Book" panose="02000503020000020003" pitchFamily="2" charset="0"/>
                <a:hlinkClick r:id="rId3"/>
              </a:rPr>
              <a:t>https://ucsd-css-002.github.io/course/datahub.html</a:t>
            </a:r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Problem sets </a:t>
            </a:r>
          </a:p>
          <a:p>
            <a:pPr lvl="1"/>
            <a:r>
              <a:rPr lang="en-US" i="1" u="sng" dirty="0">
                <a:latin typeface="Avenir Book" panose="02000503020000020003" pitchFamily="2" charset="0"/>
              </a:rPr>
              <a:t>Individual work</a:t>
            </a:r>
            <a:r>
              <a:rPr lang="en-US" dirty="0">
                <a:latin typeface="Avenir Book" panose="02000503020000020003" pitchFamily="2" charset="0"/>
              </a:rPr>
              <a:t> meant to be completed outside of class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Due every Sunday (starting in week 2)</a:t>
            </a:r>
          </a:p>
          <a:p>
            <a:r>
              <a:rPr lang="en-US" dirty="0">
                <a:latin typeface="Avenir Book" panose="02000503020000020003" pitchFamily="2" charset="0"/>
              </a:rPr>
              <a:t>Purpose: get comfortable doing the things you learned about in lecture and lab on your own</a:t>
            </a:r>
          </a:p>
        </p:txBody>
      </p:sp>
    </p:spTree>
    <p:extLst>
      <p:ext uri="{BB962C8B-B14F-4D97-AF65-F5344CB8AC3E}">
        <p14:creationId xmlns:p14="http://schemas.microsoft.com/office/powerpoint/2010/main" val="745229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Grades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40% weekly problem sets (weeks 2-9)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35% weekly lab exercises (weeks 1-10)</a:t>
            </a:r>
          </a:p>
          <a:p>
            <a:r>
              <a:rPr lang="en-US" b="1" dirty="0">
                <a:solidFill>
                  <a:schemeClr val="accent6"/>
                </a:solidFill>
                <a:latin typeface="Avenir Book" panose="02000503020000020003" pitchFamily="2" charset="0"/>
              </a:rPr>
              <a:t>15% final project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10% participation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i="1" dirty="0">
                <a:latin typeface="Avenir Book" panose="0200050302000002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6566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Final project</a:t>
            </a:r>
          </a:p>
          <a:p>
            <a:pPr marL="0" indent="0">
              <a:buNone/>
            </a:pPr>
            <a:r>
              <a:rPr lang="en-US" sz="2400" i="1" dirty="0">
                <a:latin typeface="Avenir Book" panose="02000503020000020003" pitchFamily="2" charset="0"/>
              </a:rPr>
              <a:t>See </a:t>
            </a:r>
            <a:r>
              <a:rPr lang="en-US" sz="2400" i="1" dirty="0">
                <a:latin typeface="Avenir Book" panose="02000503020000020003" pitchFamily="2" charset="0"/>
                <a:hlinkClick r:id="rId3"/>
              </a:rPr>
              <a:t>https://ucsd-css-002.github.io/course/final.html</a:t>
            </a:r>
            <a:endParaRPr lang="en-US" sz="2400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u="sng" dirty="0">
                <a:latin typeface="Avenir Book" panose="02000503020000020003" pitchFamily="2" charset="0"/>
              </a:rPr>
              <a:t>Task</a:t>
            </a:r>
            <a:r>
              <a:rPr lang="en-US" dirty="0">
                <a:latin typeface="Avenir Book" panose="02000503020000020003" pitchFamily="2" charset="0"/>
              </a:rPr>
              <a:t>: complete a large, well-motivated analysis of real-world data</a:t>
            </a:r>
          </a:p>
        </p:txBody>
      </p:sp>
    </p:spTree>
    <p:extLst>
      <p:ext uri="{BB962C8B-B14F-4D97-AF65-F5344CB8AC3E}">
        <p14:creationId xmlns:p14="http://schemas.microsoft.com/office/powerpoint/2010/main" val="785018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Final project</a:t>
            </a:r>
          </a:p>
          <a:p>
            <a:pPr marL="0" indent="0">
              <a:buNone/>
            </a:pPr>
            <a:r>
              <a:rPr lang="en-US" sz="2400" i="1" dirty="0">
                <a:latin typeface="Avenir Book" panose="02000503020000020003" pitchFamily="2" charset="0"/>
              </a:rPr>
              <a:t>See </a:t>
            </a:r>
            <a:r>
              <a:rPr lang="en-US" sz="2400" i="1" dirty="0">
                <a:latin typeface="Avenir Book" panose="02000503020000020003" pitchFamily="2" charset="0"/>
                <a:hlinkClick r:id="rId3"/>
              </a:rPr>
              <a:t>https://ucsd-css-002.github.io/course/final.html</a:t>
            </a:r>
            <a:endParaRPr lang="en-US" sz="2400" u="sng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u="sng" dirty="0">
                <a:latin typeface="Avenir Book" panose="02000503020000020003" pitchFamily="2" charset="0"/>
              </a:rPr>
              <a:t>Task</a:t>
            </a:r>
            <a:r>
              <a:rPr lang="en-US" dirty="0">
                <a:latin typeface="Avenir Book" panose="02000503020000020003" pitchFamily="2" charset="0"/>
              </a:rPr>
              <a:t>: complete a large, well-motivated analysis of real-world data</a:t>
            </a:r>
          </a:p>
          <a:p>
            <a:pPr marL="0" indent="0">
              <a:buNone/>
            </a:pPr>
            <a:r>
              <a:rPr lang="en-US" u="sng" dirty="0">
                <a:latin typeface="Avenir Book" panose="02000503020000020003" pitchFamily="2" charset="0"/>
              </a:rPr>
              <a:t>Setup</a:t>
            </a:r>
            <a:r>
              <a:rPr lang="en-US" dirty="0">
                <a:latin typeface="Avenir Book" panose="02000503020000020003" pitchFamily="2" charset="0"/>
              </a:rPr>
              <a:t>: work with a group of ~5 people</a:t>
            </a:r>
          </a:p>
        </p:txBody>
      </p:sp>
    </p:spTree>
    <p:extLst>
      <p:ext uri="{BB962C8B-B14F-4D97-AF65-F5344CB8AC3E}">
        <p14:creationId xmlns:p14="http://schemas.microsoft.com/office/powerpoint/2010/main" val="3583406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Final project</a:t>
            </a:r>
          </a:p>
          <a:p>
            <a:pPr marL="0" indent="0">
              <a:buNone/>
            </a:pPr>
            <a:r>
              <a:rPr lang="en-US" sz="2400" i="1" dirty="0">
                <a:latin typeface="Avenir Book" panose="02000503020000020003" pitchFamily="2" charset="0"/>
              </a:rPr>
              <a:t>See </a:t>
            </a:r>
            <a:r>
              <a:rPr lang="en-US" sz="2400" i="1" dirty="0">
                <a:latin typeface="Avenir Book" panose="02000503020000020003" pitchFamily="2" charset="0"/>
                <a:hlinkClick r:id="rId3"/>
              </a:rPr>
              <a:t>https://ucsd-css-002.github.io/course/final.html</a:t>
            </a:r>
            <a:endParaRPr lang="en-US" sz="2400" u="sng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u="sng" dirty="0">
                <a:latin typeface="Avenir Book" panose="02000503020000020003" pitchFamily="2" charset="0"/>
              </a:rPr>
              <a:t>Task</a:t>
            </a:r>
            <a:r>
              <a:rPr lang="en-US" dirty="0">
                <a:latin typeface="Avenir Book" panose="02000503020000020003" pitchFamily="2" charset="0"/>
              </a:rPr>
              <a:t>: complete a large, well-motivated analysis of real-world data</a:t>
            </a:r>
          </a:p>
          <a:p>
            <a:pPr marL="0" indent="0">
              <a:buNone/>
            </a:pPr>
            <a:r>
              <a:rPr lang="en-US" u="sng" dirty="0">
                <a:latin typeface="Avenir Book" panose="02000503020000020003" pitchFamily="2" charset="0"/>
              </a:rPr>
              <a:t>Setup</a:t>
            </a:r>
            <a:r>
              <a:rPr lang="en-US" dirty="0">
                <a:latin typeface="Avenir Book" panose="02000503020000020003" pitchFamily="2" charset="0"/>
              </a:rPr>
              <a:t>: work with a group of ~5 people</a:t>
            </a:r>
          </a:p>
          <a:p>
            <a:pPr marL="0" indent="0">
              <a:buNone/>
            </a:pPr>
            <a:r>
              <a:rPr lang="en-US" u="sng" dirty="0">
                <a:latin typeface="Avenir Book" panose="02000503020000020003" pitchFamily="2" charset="0"/>
              </a:rPr>
              <a:t>Deliverable</a:t>
            </a:r>
            <a:r>
              <a:rPr lang="en-US" dirty="0">
                <a:latin typeface="Avenir Book" panose="02000503020000020003" pitchFamily="2" charset="0"/>
              </a:rPr>
              <a:t>: a </a:t>
            </a:r>
            <a:r>
              <a:rPr lang="en-US" dirty="0" err="1">
                <a:latin typeface="Avenir Book" panose="02000503020000020003" pitchFamily="2" charset="0"/>
              </a:rPr>
              <a:t>jupyter</a:t>
            </a:r>
            <a:r>
              <a:rPr lang="en-US" dirty="0">
                <a:latin typeface="Avenir Book" panose="02000503020000020003" pitchFamily="2" charset="0"/>
              </a:rPr>
              <a:t> notebook with (a) a summary of your data incl. cleaning and formatting steps, (b) graphs showing key patterns in your data, (c) modeling and analysis of your data</a:t>
            </a:r>
          </a:p>
        </p:txBody>
      </p:sp>
    </p:spTree>
    <p:extLst>
      <p:ext uri="{BB962C8B-B14F-4D97-AF65-F5344CB8AC3E}">
        <p14:creationId xmlns:p14="http://schemas.microsoft.com/office/powerpoint/2010/main" val="2768763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Final project</a:t>
            </a:r>
          </a:p>
          <a:p>
            <a:pPr marL="0" indent="0">
              <a:buNone/>
            </a:pPr>
            <a:r>
              <a:rPr lang="en-US" sz="2400" i="1" dirty="0">
                <a:latin typeface="Avenir Book" panose="02000503020000020003" pitchFamily="2" charset="0"/>
              </a:rPr>
              <a:t>See </a:t>
            </a:r>
            <a:r>
              <a:rPr lang="en-US" sz="2400" i="1" dirty="0">
                <a:latin typeface="Avenir Book" panose="02000503020000020003" pitchFamily="2" charset="0"/>
                <a:hlinkClick r:id="rId3"/>
              </a:rPr>
              <a:t>https://ucsd-css-002.github.io/course/final.html</a:t>
            </a:r>
            <a:endParaRPr lang="en-US" sz="2400" u="sng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u="sng" dirty="0">
                <a:latin typeface="Avenir Book" panose="02000503020000020003" pitchFamily="2" charset="0"/>
              </a:rPr>
              <a:t>Task</a:t>
            </a:r>
            <a:r>
              <a:rPr lang="en-US" dirty="0">
                <a:latin typeface="Avenir Book" panose="02000503020000020003" pitchFamily="2" charset="0"/>
              </a:rPr>
              <a:t>: complete a large, well-motivated analysis of real-world data</a:t>
            </a:r>
          </a:p>
          <a:p>
            <a:pPr marL="0" indent="0">
              <a:buNone/>
            </a:pPr>
            <a:r>
              <a:rPr lang="en-US" u="sng" dirty="0">
                <a:latin typeface="Avenir Book" panose="02000503020000020003" pitchFamily="2" charset="0"/>
              </a:rPr>
              <a:t>Setup</a:t>
            </a:r>
            <a:r>
              <a:rPr lang="en-US" dirty="0">
                <a:latin typeface="Avenir Book" panose="02000503020000020003" pitchFamily="2" charset="0"/>
              </a:rPr>
              <a:t>: work with a group of ~5 people</a:t>
            </a:r>
          </a:p>
          <a:p>
            <a:pPr marL="0" indent="0">
              <a:buNone/>
            </a:pPr>
            <a:r>
              <a:rPr lang="en-US" u="sng" dirty="0">
                <a:latin typeface="Avenir Book" panose="02000503020000020003" pitchFamily="2" charset="0"/>
              </a:rPr>
              <a:t>Deliverable</a:t>
            </a:r>
            <a:r>
              <a:rPr lang="en-US" dirty="0">
                <a:latin typeface="Avenir Book" panose="02000503020000020003" pitchFamily="2" charset="0"/>
              </a:rPr>
              <a:t>: a </a:t>
            </a:r>
            <a:r>
              <a:rPr lang="en-US" dirty="0" err="1">
                <a:latin typeface="Avenir Book" panose="02000503020000020003" pitchFamily="2" charset="0"/>
              </a:rPr>
              <a:t>jupyter</a:t>
            </a:r>
            <a:r>
              <a:rPr lang="en-US" dirty="0">
                <a:latin typeface="Avenir Book" panose="02000503020000020003" pitchFamily="2" charset="0"/>
              </a:rPr>
              <a:t> notebook with (a) a summary of your data incl. cleaning and formatting steps, (b) graphs showing key patterns in your data, (c) modeling and analysis of your data</a:t>
            </a:r>
          </a:p>
          <a:p>
            <a:pPr marL="0" indent="0">
              <a:buNone/>
            </a:pPr>
            <a:r>
              <a:rPr lang="en-US" u="sng" dirty="0">
                <a:latin typeface="Avenir Book" panose="02000503020000020003" pitchFamily="2" charset="0"/>
              </a:rPr>
              <a:t>Goal</a:t>
            </a:r>
            <a:r>
              <a:rPr lang="en-US" dirty="0">
                <a:latin typeface="Avenir Book" panose="02000503020000020003" pitchFamily="2" charset="0"/>
              </a:rPr>
              <a:t>: Use the tools we learn about in this class to explore patterns in a large, publicly available data set</a:t>
            </a:r>
          </a:p>
        </p:txBody>
      </p:sp>
    </p:spTree>
    <p:extLst>
      <p:ext uri="{BB962C8B-B14F-4D97-AF65-F5344CB8AC3E}">
        <p14:creationId xmlns:p14="http://schemas.microsoft.com/office/powerpoint/2010/main" val="2643967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Avenir Book" panose="02000503020000020003" pitchFamily="2" charset="0"/>
              </a:rPr>
              <a:t>Introductions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Course overview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Lecture &amp; lab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Resources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Assignments &amp; grades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Course material</a:t>
            </a:r>
          </a:p>
        </p:txBody>
      </p:sp>
    </p:spTree>
    <p:extLst>
      <p:ext uri="{BB962C8B-B14F-4D97-AF65-F5344CB8AC3E}">
        <p14:creationId xmlns:p14="http://schemas.microsoft.com/office/powerpoint/2010/main" val="1670002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Final project</a:t>
            </a:r>
          </a:p>
          <a:p>
            <a:pPr marL="0" indent="0">
              <a:buNone/>
            </a:pPr>
            <a:r>
              <a:rPr lang="en-US" sz="2400" i="1" dirty="0">
                <a:latin typeface="Avenir Book" panose="02000503020000020003" pitchFamily="2" charset="0"/>
              </a:rPr>
              <a:t>See </a:t>
            </a:r>
            <a:r>
              <a:rPr lang="en-US" sz="2400" i="1" dirty="0">
                <a:latin typeface="Avenir Book" panose="02000503020000020003" pitchFamily="2" charset="0"/>
                <a:hlinkClick r:id="rId3"/>
              </a:rPr>
              <a:t>https://ucsd-css-002.github.io/course/final.html</a:t>
            </a:r>
            <a:endParaRPr lang="en-US" sz="2400" u="sng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u="sng" dirty="0">
                <a:latin typeface="Avenir Book" panose="02000503020000020003" pitchFamily="2" charset="0"/>
              </a:rPr>
              <a:t>Task</a:t>
            </a:r>
            <a:r>
              <a:rPr lang="en-US" dirty="0">
                <a:latin typeface="Avenir Book" panose="02000503020000020003" pitchFamily="2" charset="0"/>
              </a:rPr>
              <a:t>: complete a large, well-motivated analysis of real-world data</a:t>
            </a:r>
          </a:p>
          <a:p>
            <a:pPr marL="0" indent="0">
              <a:buNone/>
            </a:pPr>
            <a:r>
              <a:rPr lang="en-US" u="sng" dirty="0">
                <a:latin typeface="Avenir Book" panose="02000503020000020003" pitchFamily="2" charset="0"/>
              </a:rPr>
              <a:t>Setup</a:t>
            </a:r>
            <a:r>
              <a:rPr lang="en-US" dirty="0">
                <a:latin typeface="Avenir Book" panose="02000503020000020003" pitchFamily="2" charset="0"/>
              </a:rPr>
              <a:t>: work with a group of ~5 people</a:t>
            </a:r>
          </a:p>
          <a:p>
            <a:pPr marL="0" indent="0">
              <a:buNone/>
            </a:pPr>
            <a:r>
              <a:rPr lang="en-US" u="sng" dirty="0">
                <a:latin typeface="Avenir Book" panose="02000503020000020003" pitchFamily="2" charset="0"/>
              </a:rPr>
              <a:t>Deliverable</a:t>
            </a:r>
            <a:r>
              <a:rPr lang="en-US" dirty="0">
                <a:latin typeface="Avenir Book" panose="02000503020000020003" pitchFamily="2" charset="0"/>
              </a:rPr>
              <a:t>: a </a:t>
            </a:r>
            <a:r>
              <a:rPr lang="en-US" dirty="0" err="1">
                <a:latin typeface="Avenir Book" panose="02000503020000020003" pitchFamily="2" charset="0"/>
              </a:rPr>
              <a:t>jupyter</a:t>
            </a:r>
            <a:r>
              <a:rPr lang="en-US" dirty="0">
                <a:latin typeface="Avenir Book" panose="02000503020000020003" pitchFamily="2" charset="0"/>
              </a:rPr>
              <a:t> notebook with (a) a summary of your data incl. cleaning and formatting steps, (b) graphs showing key patterns in your data, (c) modeling and analysis of your data</a:t>
            </a:r>
          </a:p>
          <a:p>
            <a:pPr marL="0" indent="0">
              <a:buNone/>
            </a:pPr>
            <a:r>
              <a:rPr lang="en-US" u="sng" dirty="0">
                <a:latin typeface="Avenir Book" panose="02000503020000020003" pitchFamily="2" charset="0"/>
              </a:rPr>
              <a:t>Goal</a:t>
            </a:r>
            <a:r>
              <a:rPr lang="en-US" dirty="0">
                <a:latin typeface="Avenir Book" panose="02000503020000020003" pitchFamily="2" charset="0"/>
              </a:rPr>
              <a:t>: Use the tools we learn about in this class to explore patterns in a large, publicly available data set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  <a:latin typeface="Avenir Book" panose="02000503020000020003" pitchFamily="2" charset="0"/>
              </a:rPr>
              <a:t>Present in lab on 6/1, turn in final version by 6/8</a:t>
            </a:r>
          </a:p>
        </p:txBody>
      </p:sp>
    </p:spTree>
    <p:extLst>
      <p:ext uri="{BB962C8B-B14F-4D97-AF65-F5344CB8AC3E}">
        <p14:creationId xmlns:p14="http://schemas.microsoft.com/office/powerpoint/2010/main" val="2507650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Grades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40% weekly problem sets (weeks 2-9)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35% weekly lab exercises (weeks 1-10)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15% final project</a:t>
            </a:r>
          </a:p>
          <a:p>
            <a:r>
              <a:rPr lang="en-US" b="1" dirty="0">
                <a:solidFill>
                  <a:schemeClr val="accent6"/>
                </a:solidFill>
                <a:latin typeface="Avenir Book" panose="02000503020000020003" pitchFamily="2" charset="0"/>
              </a:rPr>
              <a:t>10% participation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i="1" dirty="0">
                <a:latin typeface="Avenir Book" panose="02000503020000020003" pitchFamily="2" charset="0"/>
              </a:rPr>
              <a:t>If you come to class and lab, do your best to answer questions, and ask if you’re confused, you will get full participation points!</a:t>
            </a: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i="1" dirty="0">
                <a:latin typeface="Avenir Book" panose="0200050302000002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8004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Introductions</a:t>
            </a:r>
          </a:p>
          <a:p>
            <a:pPr marL="514350" indent="-514350"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Avenir Book" panose="02000503020000020003" pitchFamily="2" charset="0"/>
              </a:rPr>
              <a:t>Course overview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Lecture &amp; lab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Resources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Assignments &amp; grades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  <a:latin typeface="Avenir Book" panose="02000503020000020003" pitchFamily="2" charset="0"/>
              </a:rPr>
              <a:t>Course material</a:t>
            </a:r>
          </a:p>
        </p:txBody>
      </p:sp>
    </p:spTree>
    <p:extLst>
      <p:ext uri="{BB962C8B-B14F-4D97-AF65-F5344CB8AC3E}">
        <p14:creationId xmlns:p14="http://schemas.microsoft.com/office/powerpoint/2010/main" val="2775451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Material</a:t>
            </a:r>
          </a:p>
          <a:p>
            <a:pPr marL="0" indent="0">
              <a:buNone/>
            </a:pPr>
            <a:r>
              <a:rPr lang="en-US" sz="2400" i="1" dirty="0">
                <a:latin typeface="Avenir Book" panose="02000503020000020003" pitchFamily="2" charset="0"/>
              </a:rPr>
              <a:t>See </a:t>
            </a:r>
            <a:r>
              <a:rPr lang="en-US" sz="2400" i="1" dirty="0">
                <a:latin typeface="Avenir Book" panose="02000503020000020003" pitchFamily="2" charset="0"/>
                <a:hlinkClick r:id="rId3"/>
              </a:rPr>
              <a:t>https://ucsd-css-002.github.io/course/syllabus.html</a:t>
            </a: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i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023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Material</a:t>
            </a:r>
          </a:p>
          <a:p>
            <a:pPr marL="0" indent="0">
              <a:buNone/>
            </a:pPr>
            <a:r>
              <a:rPr lang="en-US" sz="2400" i="1" dirty="0">
                <a:latin typeface="Avenir Book" panose="02000503020000020003" pitchFamily="2" charset="0"/>
              </a:rPr>
              <a:t>See </a:t>
            </a:r>
            <a:r>
              <a:rPr lang="en-US" sz="2400" i="1" dirty="0">
                <a:latin typeface="Avenir Book" panose="02000503020000020003" pitchFamily="2" charset="0"/>
                <a:hlinkClick r:id="rId3"/>
              </a:rPr>
              <a:t>https://ucsd-css-002.github.io/course/syllabus.html</a:t>
            </a: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Week 1</a:t>
            </a:r>
          </a:p>
          <a:p>
            <a:r>
              <a:rPr lang="en-US" dirty="0">
                <a:latin typeface="Avenir Book" panose="02000503020000020003" pitchFamily="2" charset="0"/>
              </a:rPr>
              <a:t>Python review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IMPORTANT: if you’re struggling with the review material this week, we will need to figure out how to get you up to speed!</a:t>
            </a:r>
          </a:p>
        </p:txBody>
      </p:sp>
      <p:pic>
        <p:nvPicPr>
          <p:cNvPr id="5122" name="Picture 2" descr="Reinventing the Python Logo: Interview with a UI Designer | HackerNoon">
            <a:extLst>
              <a:ext uri="{FF2B5EF4-FFF2-40B4-BE49-F238E27FC236}">
                <a16:creationId xmlns:a16="http://schemas.microsoft.com/office/drawing/2014/main" id="{FE67799E-7A7B-4748-82A1-E4FCE669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703" y="3137094"/>
            <a:ext cx="2674593" cy="150524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he ultimate guide to writing better Python code | by Ari Joury | Towards  Data Science">
            <a:extLst>
              <a:ext uri="{FF2B5EF4-FFF2-40B4-BE49-F238E27FC236}">
                <a16:creationId xmlns:a16="http://schemas.microsoft.com/office/drawing/2014/main" id="{3A33A81E-F245-C241-989E-78F440A41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381" y="3133577"/>
            <a:ext cx="2228214" cy="150876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325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Material</a:t>
            </a:r>
          </a:p>
          <a:p>
            <a:pPr marL="0" indent="0">
              <a:buNone/>
            </a:pPr>
            <a:r>
              <a:rPr lang="en-US" sz="2400" i="1" dirty="0">
                <a:latin typeface="Avenir Book" panose="02000503020000020003" pitchFamily="2" charset="0"/>
              </a:rPr>
              <a:t>See </a:t>
            </a:r>
            <a:r>
              <a:rPr lang="en-US" sz="2400" i="1" dirty="0">
                <a:latin typeface="Avenir Book" panose="02000503020000020003" pitchFamily="2" charset="0"/>
                <a:hlinkClick r:id="rId3"/>
              </a:rPr>
              <a:t>https://ucsd-css-002.github.io/course/syllabus.html</a:t>
            </a: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Week 2</a:t>
            </a:r>
          </a:p>
          <a:p>
            <a:r>
              <a:rPr lang="en-US" dirty="0">
                <a:latin typeface="Avenir Book" panose="02000503020000020003" pitchFamily="2" charset="0"/>
              </a:rPr>
              <a:t>Python tools for doing data science</a:t>
            </a:r>
          </a:p>
          <a:p>
            <a:pPr lvl="1"/>
            <a:r>
              <a:rPr lang="en-US" dirty="0" err="1">
                <a:latin typeface="Avenir Book" panose="02000503020000020003" pitchFamily="2" charset="0"/>
              </a:rPr>
              <a:t>numpy</a:t>
            </a:r>
            <a:endParaRPr lang="en-US" dirty="0">
              <a:latin typeface="Avenir Book" panose="02000503020000020003" pitchFamily="2" charset="0"/>
            </a:endParaRPr>
          </a:p>
          <a:p>
            <a:pPr lvl="1"/>
            <a:r>
              <a:rPr lang="en-US" dirty="0">
                <a:latin typeface="Avenir Book" panose="02000503020000020003" pitchFamily="2" charset="0"/>
              </a:rPr>
              <a:t>pandas</a:t>
            </a:r>
          </a:p>
        </p:txBody>
      </p:sp>
      <p:pic>
        <p:nvPicPr>
          <p:cNvPr id="7170" name="Picture 2" descr="NumPy logo refresh · Issue #37 · numpy/numpy.org · GitHub">
            <a:extLst>
              <a:ext uri="{FF2B5EF4-FFF2-40B4-BE49-F238E27FC236}">
                <a16:creationId xmlns:a16="http://schemas.microsoft.com/office/drawing/2014/main" id="{2559E8BA-B2D1-4E4E-9CF4-1DA9FD1BD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5" t="17516" r="17179" b="8357"/>
          <a:stretch/>
        </p:blipFill>
        <p:spPr bwMode="auto">
          <a:xfrm>
            <a:off x="2630074" y="4374710"/>
            <a:ext cx="1950720" cy="211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AF51EB3-9B5F-D94B-948E-678FAF91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233" y="4644436"/>
            <a:ext cx="4173415" cy="168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.C. Panda May Be Pregnant: Why Is Breeding Them So Tough?">
            <a:extLst>
              <a:ext uri="{FF2B5EF4-FFF2-40B4-BE49-F238E27FC236}">
                <a16:creationId xmlns:a16="http://schemas.microsoft.com/office/drawing/2014/main" id="{0D880C83-899E-5642-83A4-73F1F730B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407" y="4644435"/>
            <a:ext cx="2999643" cy="16872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108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Material</a:t>
            </a:r>
          </a:p>
          <a:p>
            <a:pPr marL="0" indent="0">
              <a:buNone/>
            </a:pPr>
            <a:r>
              <a:rPr lang="en-US" sz="2400" i="1" dirty="0">
                <a:latin typeface="Avenir Book" panose="02000503020000020003" pitchFamily="2" charset="0"/>
              </a:rPr>
              <a:t>See </a:t>
            </a:r>
            <a:r>
              <a:rPr lang="en-US" sz="2400" i="1" dirty="0">
                <a:latin typeface="Avenir Book" panose="02000503020000020003" pitchFamily="2" charset="0"/>
                <a:hlinkClick r:id="rId3"/>
              </a:rPr>
              <a:t>https://ucsd-css-002.github.io/course/syllabus.html</a:t>
            </a: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Week 3</a:t>
            </a:r>
          </a:p>
          <a:p>
            <a:r>
              <a:rPr lang="en-US" dirty="0">
                <a:latin typeface="Avenir Book" panose="02000503020000020003" pitchFamily="2" charset="0"/>
              </a:rPr>
              <a:t>Python tools for graphing data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matplotlib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seaborn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NOTE: in week 3 we will have two </a:t>
            </a:r>
            <a:r>
              <a:rPr lang="en-US" b="1" i="1" dirty="0">
                <a:latin typeface="Avenir Book" panose="02000503020000020003" pitchFamily="2" charset="0"/>
              </a:rPr>
              <a:t>guest lectures</a:t>
            </a:r>
            <a:r>
              <a:rPr lang="en-US" i="1" dirty="0">
                <a:latin typeface="Avenir Book" panose="02000503020000020003" pitchFamily="2" charset="0"/>
              </a:rPr>
              <a:t> </a:t>
            </a:r>
            <a:r>
              <a:rPr lang="en-US" dirty="0">
                <a:latin typeface="Avenir Book" panose="02000503020000020003" pitchFamily="2" charset="0"/>
              </a:rPr>
              <a:t>and one recorded lecture so things may be a little hectic!</a:t>
            </a:r>
            <a:endParaRPr lang="en-US" b="1" dirty="0">
              <a:latin typeface="Avenir Book" panose="02000503020000020003" pitchFamily="2" charset="0"/>
            </a:endParaRPr>
          </a:p>
          <a:p>
            <a:pPr marL="4572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9222" name="Picture 6" descr="Visualization with Seaborn">
            <a:extLst>
              <a:ext uri="{FF2B5EF4-FFF2-40B4-BE49-F238E27FC236}">
                <a16:creationId xmlns:a16="http://schemas.microsoft.com/office/drawing/2014/main" id="{66A7ACBC-C178-EF40-BA8F-42CF19E33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09727"/>
            <a:ext cx="2460185" cy="24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0F4F362B-65C5-3D42-86B7-3B17E9354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2" r="22911" b="4952"/>
          <a:stretch/>
        </p:blipFill>
        <p:spPr bwMode="auto">
          <a:xfrm>
            <a:off x="8814388" y="2614170"/>
            <a:ext cx="2281208" cy="285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124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Material</a:t>
            </a:r>
          </a:p>
          <a:p>
            <a:pPr marL="0" indent="0">
              <a:buNone/>
            </a:pPr>
            <a:r>
              <a:rPr lang="en-US" sz="2400" i="1" dirty="0">
                <a:latin typeface="Avenir Book" panose="02000503020000020003" pitchFamily="2" charset="0"/>
              </a:rPr>
              <a:t>See </a:t>
            </a:r>
            <a:r>
              <a:rPr lang="en-US" sz="2400" i="1" dirty="0">
                <a:latin typeface="Avenir Book" panose="02000503020000020003" pitchFamily="2" charset="0"/>
                <a:hlinkClick r:id="rId3"/>
              </a:rPr>
              <a:t>https://ucsd-css-002.github.io/course/syllabus.html</a:t>
            </a: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Week 4</a:t>
            </a:r>
          </a:p>
          <a:p>
            <a:r>
              <a:rPr lang="en-US" dirty="0">
                <a:latin typeface="Avenir Book" panose="02000503020000020003" pitchFamily="2" charset="0"/>
              </a:rPr>
              <a:t>Python data modeling fundamentals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cleaning and structuring your data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formatting and processing your data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10242" name="Picture 2" descr="10 Best Data Cleaning Tools To Get The Most Out Of Your Data">
            <a:extLst>
              <a:ext uri="{FF2B5EF4-FFF2-40B4-BE49-F238E27FC236}">
                <a16:creationId xmlns:a16="http://schemas.microsoft.com/office/drawing/2014/main" id="{C2E1116B-99AF-B241-9D8C-B33E3018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982" y="3429000"/>
            <a:ext cx="3531205" cy="197318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682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Material</a:t>
            </a:r>
          </a:p>
          <a:p>
            <a:pPr marL="0" indent="0">
              <a:buNone/>
            </a:pPr>
            <a:r>
              <a:rPr lang="en-US" sz="2400" i="1" dirty="0">
                <a:latin typeface="Avenir Book" panose="02000503020000020003" pitchFamily="2" charset="0"/>
              </a:rPr>
              <a:t>See </a:t>
            </a:r>
            <a:r>
              <a:rPr lang="en-US" sz="2400" i="1" dirty="0">
                <a:latin typeface="Avenir Book" panose="02000503020000020003" pitchFamily="2" charset="0"/>
                <a:hlinkClick r:id="rId3"/>
              </a:rPr>
              <a:t>https://ucsd-css-002.github.io/course/syllabus.html</a:t>
            </a: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Week 5</a:t>
            </a:r>
          </a:p>
          <a:p>
            <a:r>
              <a:rPr lang="en-US" dirty="0">
                <a:latin typeface="Avenir Book" panose="02000503020000020003" pitchFamily="2" charset="0"/>
              </a:rPr>
              <a:t>Using models to make </a:t>
            </a:r>
            <a:r>
              <a:rPr lang="en-US" i="1" dirty="0">
                <a:latin typeface="Avenir Book" panose="02000503020000020003" pitchFamily="2" charset="0"/>
              </a:rPr>
              <a:t>predictions</a:t>
            </a:r>
            <a:endParaRPr lang="en-US" dirty="0">
              <a:latin typeface="Avenir Book" panose="02000503020000020003" pitchFamily="2" charset="0"/>
            </a:endParaRPr>
          </a:p>
          <a:p>
            <a:pPr lvl="1"/>
            <a:r>
              <a:rPr lang="en-US" dirty="0">
                <a:latin typeface="Avenir Book" panose="02000503020000020003" pitchFamily="2" charset="0"/>
              </a:rPr>
              <a:t>linear regression and friends</a:t>
            </a:r>
          </a:p>
        </p:txBody>
      </p:sp>
      <p:pic>
        <p:nvPicPr>
          <p:cNvPr id="11266" name="Picture 2" descr="Regression Algorithms | 5 Regression Algorithms you should know">
            <a:extLst>
              <a:ext uri="{FF2B5EF4-FFF2-40B4-BE49-F238E27FC236}">
                <a16:creationId xmlns:a16="http://schemas.microsoft.com/office/drawing/2014/main" id="{EB92C3A7-B5B9-084A-A364-73E9C3316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252" y="3429000"/>
            <a:ext cx="4568286" cy="291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085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Material</a:t>
            </a:r>
          </a:p>
          <a:p>
            <a:pPr marL="0" indent="0">
              <a:buNone/>
            </a:pPr>
            <a:r>
              <a:rPr lang="en-US" sz="2400" i="1" dirty="0">
                <a:latin typeface="Avenir Book" panose="02000503020000020003" pitchFamily="2" charset="0"/>
              </a:rPr>
              <a:t>See </a:t>
            </a:r>
            <a:r>
              <a:rPr lang="en-US" sz="2400" i="1" dirty="0">
                <a:latin typeface="Avenir Book" panose="02000503020000020003" pitchFamily="2" charset="0"/>
                <a:hlinkClick r:id="rId3"/>
              </a:rPr>
              <a:t>https://ucsd-css-002.github.io/course/syllabus.html</a:t>
            </a: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Week 6</a:t>
            </a:r>
          </a:p>
          <a:p>
            <a:r>
              <a:rPr lang="en-US" dirty="0">
                <a:latin typeface="Avenir Book" panose="02000503020000020003" pitchFamily="2" charset="0"/>
              </a:rPr>
              <a:t>Using models to perform </a:t>
            </a:r>
            <a:r>
              <a:rPr lang="en-US" i="1" dirty="0">
                <a:latin typeface="Avenir Book" panose="02000503020000020003" pitchFamily="2" charset="0"/>
              </a:rPr>
              <a:t>classification</a:t>
            </a:r>
            <a:endParaRPr lang="en-US" dirty="0">
              <a:latin typeface="Avenir Book" panose="02000503020000020003" pitchFamily="2" charset="0"/>
            </a:endParaRPr>
          </a:p>
          <a:p>
            <a:pPr lvl="1"/>
            <a:r>
              <a:rPr lang="en-US" dirty="0">
                <a:latin typeface="Avenir Book" panose="02000503020000020003" pitchFamily="2" charset="0"/>
              </a:rPr>
              <a:t>k-nearest neighbors, logistic regression, and friends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1693734-692F-A740-B731-B52DC9A74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458" y="3429000"/>
            <a:ext cx="2562446" cy="23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880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venir Book" panose="02000503020000020003" pitchFamily="2" charset="0"/>
              </a:rPr>
              <a:t>Erik Brockbank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Avenir Book" panose="02000503020000020003" pitchFamily="2" charset="0"/>
              </a:rPr>
              <a:t>ebrockbank@ucsd.edu</a:t>
            </a:r>
          </a:p>
          <a:p>
            <a:pPr marL="0" indent="0">
              <a:buNone/>
            </a:pPr>
            <a:endParaRPr lang="en-US" u="sng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u="sng" dirty="0">
                <a:latin typeface="Avenir Book" panose="02000503020000020003" pitchFamily="2" charset="0"/>
              </a:rPr>
              <a:t>Office hours</a:t>
            </a: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9:00-10:00am Friday</a:t>
            </a: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2588 </a:t>
            </a:r>
            <a:r>
              <a:rPr lang="en-US" dirty="0" err="1">
                <a:latin typeface="Avenir Book" panose="02000503020000020003" pitchFamily="2" charset="0"/>
              </a:rPr>
              <a:t>Mandler</a:t>
            </a:r>
            <a:r>
              <a:rPr lang="en-US" dirty="0">
                <a:latin typeface="Avenir Book" panose="02000503020000020003" pitchFamily="2" charset="0"/>
              </a:rPr>
              <a:t> Hall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Avenir Book" panose="02000503020000020003" pitchFamily="2" charset="0"/>
              </a:rPr>
              <a:t>https://ucsd.zoom.us/j/7131149147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i="1" dirty="0">
                <a:latin typeface="Avenir Book" panose="02000503020000020003" pitchFamily="2" charset="0"/>
              </a:rPr>
              <a:t>I’m here to help and support you!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CCF1C-85EF-BC48-86FB-06AB5E3C0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33" r="21081"/>
          <a:stretch/>
        </p:blipFill>
        <p:spPr>
          <a:xfrm rot="10800000">
            <a:off x="7201928" y="1396083"/>
            <a:ext cx="3657600" cy="446876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84030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Material</a:t>
            </a:r>
          </a:p>
          <a:p>
            <a:pPr marL="0" indent="0">
              <a:buNone/>
            </a:pPr>
            <a:r>
              <a:rPr lang="en-US" sz="2400" i="1" dirty="0">
                <a:latin typeface="Avenir Book" panose="02000503020000020003" pitchFamily="2" charset="0"/>
              </a:rPr>
              <a:t>See </a:t>
            </a:r>
            <a:r>
              <a:rPr lang="en-US" sz="2400" i="1" dirty="0">
                <a:latin typeface="Avenir Book" panose="02000503020000020003" pitchFamily="2" charset="0"/>
                <a:hlinkClick r:id="rId3"/>
              </a:rPr>
              <a:t>https://ucsd-css-002.github.io/course/syllabus.html</a:t>
            </a: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Week 7</a:t>
            </a:r>
          </a:p>
          <a:p>
            <a:r>
              <a:rPr lang="en-US" dirty="0">
                <a:latin typeface="Avenir Book" panose="02000503020000020003" pitchFamily="2" charset="0"/>
              </a:rPr>
              <a:t>Using models to perform </a:t>
            </a:r>
            <a:r>
              <a:rPr lang="en-US" i="1" dirty="0">
                <a:latin typeface="Avenir Book" panose="02000503020000020003" pitchFamily="2" charset="0"/>
              </a:rPr>
              <a:t>classification</a:t>
            </a:r>
            <a:r>
              <a:rPr lang="en-US" dirty="0">
                <a:latin typeface="Avenir Book" panose="02000503020000020003" pitchFamily="2" charset="0"/>
              </a:rPr>
              <a:t> cont’d.</a:t>
            </a:r>
          </a:p>
          <a:p>
            <a:r>
              <a:rPr lang="en-US" dirty="0">
                <a:latin typeface="Avenir Book" panose="02000503020000020003" pitchFamily="2" charset="0"/>
              </a:rPr>
              <a:t>Special topic: ethics in data science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4584811-BE03-1E4A-9831-72C18FFA4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937" y="3429000"/>
            <a:ext cx="3019842" cy="225884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427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Material</a:t>
            </a:r>
          </a:p>
          <a:p>
            <a:pPr marL="0" indent="0">
              <a:buNone/>
            </a:pPr>
            <a:r>
              <a:rPr lang="en-US" sz="2400" i="1" dirty="0">
                <a:latin typeface="Avenir Book" panose="02000503020000020003" pitchFamily="2" charset="0"/>
              </a:rPr>
              <a:t>See </a:t>
            </a:r>
            <a:r>
              <a:rPr lang="en-US" sz="2400" i="1" dirty="0">
                <a:latin typeface="Avenir Book" panose="02000503020000020003" pitchFamily="2" charset="0"/>
                <a:hlinkClick r:id="rId3"/>
              </a:rPr>
              <a:t>https://ucsd-css-002.github.io/course/syllabus.html</a:t>
            </a: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Week 8</a:t>
            </a:r>
          </a:p>
          <a:p>
            <a:r>
              <a:rPr lang="en-US" dirty="0">
                <a:latin typeface="Avenir Book" panose="02000503020000020003" pitchFamily="2" charset="0"/>
              </a:rPr>
              <a:t>Using models to perform </a:t>
            </a:r>
            <a:r>
              <a:rPr lang="en-US" i="1" dirty="0">
                <a:latin typeface="Avenir Book" panose="02000503020000020003" pitchFamily="2" charset="0"/>
              </a:rPr>
              <a:t>clustering</a:t>
            </a:r>
          </a:p>
          <a:p>
            <a:pPr lvl="1"/>
            <a:r>
              <a:rPr lang="en-US" i="1" dirty="0">
                <a:latin typeface="Avenir Book" panose="02000503020000020003" pitchFamily="2" charset="0"/>
              </a:rPr>
              <a:t>supervised</a:t>
            </a:r>
            <a:r>
              <a:rPr lang="en-US" dirty="0">
                <a:latin typeface="Avenir Book" panose="02000503020000020003" pitchFamily="2" charset="0"/>
              </a:rPr>
              <a:t> versus </a:t>
            </a:r>
            <a:r>
              <a:rPr lang="en-US" i="1" dirty="0">
                <a:latin typeface="Avenir Book" panose="02000503020000020003" pitchFamily="2" charset="0"/>
              </a:rPr>
              <a:t>unsupervised</a:t>
            </a:r>
            <a:r>
              <a:rPr lang="en-US" dirty="0">
                <a:latin typeface="Avenir Book" panose="02000503020000020003" pitchFamily="2" charset="0"/>
              </a:rPr>
              <a:t> modeling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k-means clustering and friends</a:t>
            </a:r>
          </a:p>
        </p:txBody>
      </p:sp>
      <p:pic>
        <p:nvPicPr>
          <p:cNvPr id="14338" name="Picture 2" descr="Cluster analysis - Wikipedia">
            <a:extLst>
              <a:ext uri="{FF2B5EF4-FFF2-40B4-BE49-F238E27FC236}">
                <a16:creationId xmlns:a16="http://schemas.microsoft.com/office/drawing/2014/main" id="{FE038A06-FF21-5F47-959A-8CE5DAC60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385" y="3316721"/>
            <a:ext cx="3103685" cy="333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189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Material</a:t>
            </a:r>
          </a:p>
          <a:p>
            <a:pPr marL="0" indent="0">
              <a:buNone/>
            </a:pPr>
            <a:r>
              <a:rPr lang="en-US" sz="2400" i="1" dirty="0">
                <a:latin typeface="Avenir Book" panose="02000503020000020003" pitchFamily="2" charset="0"/>
              </a:rPr>
              <a:t>See </a:t>
            </a:r>
            <a:r>
              <a:rPr lang="en-US" sz="2400" i="1" dirty="0">
                <a:latin typeface="Avenir Book" panose="02000503020000020003" pitchFamily="2" charset="0"/>
                <a:hlinkClick r:id="rId3"/>
              </a:rPr>
              <a:t>https://ucsd-css-002.github.io/course/syllabus.html</a:t>
            </a: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Week 9</a:t>
            </a:r>
          </a:p>
          <a:p>
            <a:r>
              <a:rPr lang="en-US" dirty="0">
                <a:latin typeface="Avenir Book" panose="02000503020000020003" pitchFamily="2" charset="0"/>
              </a:rPr>
              <a:t>Using models to perform </a:t>
            </a:r>
            <a:r>
              <a:rPr lang="en-US" i="1" dirty="0">
                <a:latin typeface="Avenir Book" panose="02000503020000020003" pitchFamily="2" charset="0"/>
              </a:rPr>
              <a:t>dimensionality reduction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principal components analysis and friends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7EFE939-2E8B-104E-9631-E12692622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285" y="3429000"/>
            <a:ext cx="2472397" cy="247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277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venir Book" panose="02000503020000020003" pitchFamily="2" charset="0"/>
              </a:rPr>
              <a:t>Material</a:t>
            </a:r>
          </a:p>
          <a:p>
            <a:pPr marL="0" indent="0">
              <a:buNone/>
            </a:pPr>
            <a:r>
              <a:rPr lang="en-US" sz="2400" i="1" dirty="0">
                <a:latin typeface="Avenir Book" panose="02000503020000020003" pitchFamily="2" charset="0"/>
              </a:rPr>
              <a:t>See </a:t>
            </a:r>
            <a:r>
              <a:rPr lang="en-US" sz="2400" i="1" dirty="0">
                <a:latin typeface="Avenir Book" panose="02000503020000020003" pitchFamily="2" charset="0"/>
                <a:hlinkClick r:id="rId3"/>
              </a:rPr>
              <a:t>https://ucsd-css-002.github.io/course/syllabus.html</a:t>
            </a: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Week 10</a:t>
            </a:r>
          </a:p>
          <a:p>
            <a:r>
              <a:rPr lang="en-US" dirty="0">
                <a:latin typeface="Avenir Book" panose="02000503020000020003" pitchFamily="2" charset="0"/>
              </a:rPr>
              <a:t>Review</a:t>
            </a:r>
          </a:p>
          <a:p>
            <a:r>
              <a:rPr lang="en-US" dirty="0">
                <a:latin typeface="Avenir Book" panose="02000503020000020003" pitchFamily="2" charset="0"/>
              </a:rPr>
              <a:t>Plus work on your final projects</a:t>
            </a:r>
          </a:p>
        </p:txBody>
      </p:sp>
    </p:spTree>
    <p:extLst>
      <p:ext uri="{BB962C8B-B14F-4D97-AF65-F5344CB8AC3E}">
        <p14:creationId xmlns:p14="http://schemas.microsoft.com/office/powerpoint/2010/main" val="688101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Introductions</a:t>
            </a:r>
          </a:p>
          <a:p>
            <a:pPr marL="514350" indent="-514350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Lecture &amp; lab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Resources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Assignments &amp; grades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Course material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i="1" dirty="0">
                <a:latin typeface="Avenir Book" panose="02000503020000020003" pitchFamily="2" charset="0"/>
              </a:rPr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1495284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671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Avenir Book" panose="02000503020000020003" pitchFamily="2" charset="0"/>
              </a:rPr>
              <a:t>Purva</a:t>
            </a:r>
            <a:r>
              <a:rPr lang="en-US" b="1" dirty="0">
                <a:latin typeface="Avenir Book" panose="02000503020000020003" pitchFamily="2" charset="0"/>
              </a:rPr>
              <a:t> Kothari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1"/>
                </a:solidFill>
                <a:latin typeface="Avenir Book" panose="02000503020000020003" pitchFamily="2" charset="0"/>
              </a:rPr>
              <a:t>pukothar@ucsd.edu</a:t>
            </a:r>
            <a:endParaRPr lang="en-US" dirty="0">
              <a:solidFill>
                <a:schemeClr val="accent1"/>
              </a:solidFill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u="sng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u="sng" dirty="0">
                <a:latin typeface="Avenir Book" panose="02000503020000020003" pitchFamily="2" charset="0"/>
              </a:rPr>
              <a:t>Office hours</a:t>
            </a: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10:00-11:00am Wednesday</a:t>
            </a: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1507 </a:t>
            </a:r>
            <a:r>
              <a:rPr lang="en-US" dirty="0" err="1">
                <a:latin typeface="Avenir Book" panose="02000503020000020003" pitchFamily="2" charset="0"/>
              </a:rPr>
              <a:t>Mandler</a:t>
            </a:r>
            <a:r>
              <a:rPr lang="en-US" dirty="0">
                <a:latin typeface="Avenir Book" panose="02000503020000020003" pitchFamily="2" charset="0"/>
              </a:rPr>
              <a:t> Hall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Avenir Book" panose="02000503020000020003" pitchFamily="2" charset="0"/>
              </a:rPr>
              <a:t>https://ucsd.zoom.us/j/93025194368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1026" name="Picture 2" descr="Profile photo of Purva Kothari">
            <a:extLst>
              <a:ext uri="{FF2B5EF4-FFF2-40B4-BE49-F238E27FC236}">
                <a16:creationId xmlns:a16="http://schemas.microsoft.com/office/drawing/2014/main" id="{18371E0E-82AC-1540-B5F0-42C841328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083" y="1391770"/>
            <a:ext cx="3657600" cy="36576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18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Avenir Book" panose="02000503020000020003" pitchFamily="2" charset="0"/>
              </a:rPr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Name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Year and Major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Something you’re passionate about or like to do in spare time</a:t>
            </a:r>
          </a:p>
        </p:txBody>
      </p:sp>
    </p:spTree>
    <p:extLst>
      <p:ext uri="{BB962C8B-B14F-4D97-AF65-F5344CB8AC3E}">
        <p14:creationId xmlns:p14="http://schemas.microsoft.com/office/powerpoint/2010/main" val="3304495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Introductions</a:t>
            </a:r>
          </a:p>
          <a:p>
            <a:pPr marL="514350" indent="-514350"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Avenir Book" panose="02000503020000020003" pitchFamily="2" charset="0"/>
              </a:rPr>
              <a:t>Course overview</a:t>
            </a:r>
          </a:p>
          <a:p>
            <a:pPr lvl="1"/>
            <a:r>
              <a:rPr lang="en-US" b="1" dirty="0">
                <a:solidFill>
                  <a:schemeClr val="accent6"/>
                </a:solidFill>
                <a:latin typeface="Avenir Book" panose="02000503020000020003" pitchFamily="2" charset="0"/>
              </a:rPr>
              <a:t>Lecture &amp; lab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Resources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Assignments &amp; grades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Course material</a:t>
            </a:r>
          </a:p>
        </p:txBody>
      </p:sp>
    </p:spTree>
    <p:extLst>
      <p:ext uri="{BB962C8B-B14F-4D97-AF65-F5344CB8AC3E}">
        <p14:creationId xmlns:p14="http://schemas.microsoft.com/office/powerpoint/2010/main" val="4180575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>
                <a:latin typeface="Avenir Book" panose="02000503020000020003" pitchFamily="2" charset="0"/>
              </a:rPr>
              <a:t>Lectures:</a:t>
            </a:r>
          </a:p>
          <a:p>
            <a:pPr marL="0" indent="0" algn="ctr">
              <a:buNone/>
            </a:pPr>
            <a:r>
              <a:rPr lang="en-US" dirty="0">
                <a:latin typeface="Avenir Book" panose="02000503020000020003" pitchFamily="2" charset="0"/>
              </a:rPr>
              <a:t>M / W / F, 8:00-8:50am</a:t>
            </a:r>
          </a:p>
          <a:p>
            <a:pPr marL="0" indent="0" algn="ctr">
              <a:buNone/>
            </a:pPr>
            <a:r>
              <a:rPr lang="en-US" dirty="0">
                <a:latin typeface="Avenir Book" panose="02000503020000020003" pitchFamily="2" charset="0"/>
              </a:rPr>
              <a:t>CENTR 222</a:t>
            </a:r>
          </a:p>
          <a:p>
            <a:pPr marL="0" indent="0" algn="ctr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 algn="ctr">
              <a:buNone/>
            </a:pPr>
            <a:r>
              <a:rPr lang="en-US" b="1" u="sng" dirty="0">
                <a:latin typeface="Avenir Book" panose="02000503020000020003" pitchFamily="2" charset="0"/>
              </a:rPr>
              <a:t>Lab:</a:t>
            </a:r>
          </a:p>
          <a:p>
            <a:pPr marL="0" indent="0" algn="ctr">
              <a:buNone/>
            </a:pPr>
            <a:r>
              <a:rPr lang="en-US" dirty="0">
                <a:latin typeface="Avenir Book" panose="02000503020000020003" pitchFamily="2" charset="0"/>
              </a:rPr>
              <a:t>M, 11:00-11:50am</a:t>
            </a:r>
          </a:p>
          <a:p>
            <a:pPr marL="0" indent="0" algn="ctr">
              <a:buNone/>
            </a:pPr>
            <a:r>
              <a:rPr lang="en-US" dirty="0">
                <a:latin typeface="Avenir Book" panose="02000503020000020003" pitchFamily="2" charset="0"/>
              </a:rPr>
              <a:t>W, 9:00-9:50am</a:t>
            </a:r>
          </a:p>
          <a:p>
            <a:pPr marL="0" indent="0" algn="ctr">
              <a:buNone/>
            </a:pPr>
            <a:r>
              <a:rPr lang="en-US" dirty="0">
                <a:latin typeface="Avenir Book" panose="02000503020000020003" pitchFamily="2" charset="0"/>
              </a:rPr>
              <a:t>ERCA 117</a:t>
            </a:r>
          </a:p>
          <a:p>
            <a:pPr marL="0" indent="0" algn="ctr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31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0D82-535A-5044-9D27-DB0CD46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CFE3-0559-D44F-9A07-2915B16A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>
                <a:latin typeface="Avenir Book" panose="02000503020000020003" pitchFamily="2" charset="0"/>
              </a:rPr>
              <a:t>This class is going to be an in-person adventure!</a:t>
            </a:r>
            <a:r>
              <a:rPr lang="en-US" dirty="0">
                <a:latin typeface="Avenir Book" panose="02000503020000020003" pitchFamily="2" charset="0"/>
              </a:rPr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90A4BC-A2A7-3A42-857E-DC197A015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0" y="2628070"/>
            <a:ext cx="5425440" cy="306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055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2621</Words>
  <Application>Microsoft Macintosh PowerPoint</Application>
  <PresentationFormat>Widescreen</PresentationFormat>
  <Paragraphs>390</Paragraphs>
  <Slides>45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Avenir Book</vt:lpstr>
      <vt:lpstr>Calibri</vt:lpstr>
      <vt:lpstr>Calibri Light</vt:lpstr>
      <vt:lpstr>Office Theme</vt:lpstr>
      <vt:lpstr>Welcome to CSS 2!!</vt:lpstr>
      <vt:lpstr>Today</vt:lpstr>
      <vt:lpstr>Today</vt:lpstr>
      <vt:lpstr>PowerPoint Presentation</vt:lpstr>
      <vt:lpstr>PowerPoint Presentation</vt:lpstr>
      <vt:lpstr>Who are you?</vt:lpstr>
      <vt:lpstr>Today</vt:lpstr>
      <vt:lpstr>Course Overview</vt:lpstr>
      <vt:lpstr>Course Overview</vt:lpstr>
      <vt:lpstr>Course Overview</vt:lpstr>
      <vt:lpstr>Course Overview</vt:lpstr>
      <vt:lpstr>Today</vt:lpstr>
      <vt:lpstr>Course Overview</vt:lpstr>
      <vt:lpstr>Course Overview</vt:lpstr>
      <vt:lpstr>Course Overview</vt:lpstr>
      <vt:lpstr>Course Overview</vt:lpstr>
      <vt:lpstr>Course Overview</vt:lpstr>
      <vt:lpstr>Today</vt:lpstr>
      <vt:lpstr>Course Overview</vt:lpstr>
      <vt:lpstr>Course Overview</vt:lpstr>
      <vt:lpstr>Course Overview</vt:lpstr>
      <vt:lpstr>Course Overview</vt:lpstr>
      <vt:lpstr>Course Overview</vt:lpstr>
      <vt:lpstr>Course Overview</vt:lpstr>
      <vt:lpstr>Course Overview</vt:lpstr>
      <vt:lpstr>Course Overview</vt:lpstr>
      <vt:lpstr>Course Overview</vt:lpstr>
      <vt:lpstr>Course Overview</vt:lpstr>
      <vt:lpstr>Course Overview</vt:lpstr>
      <vt:lpstr>Course Overview</vt:lpstr>
      <vt:lpstr>Course Overview</vt:lpstr>
      <vt:lpstr>Today</vt:lpstr>
      <vt:lpstr>Course Overview</vt:lpstr>
      <vt:lpstr>Course Overview</vt:lpstr>
      <vt:lpstr>Course Overview</vt:lpstr>
      <vt:lpstr>Course Overview</vt:lpstr>
      <vt:lpstr>Course Overview</vt:lpstr>
      <vt:lpstr>Course Overview</vt:lpstr>
      <vt:lpstr>Course Overview</vt:lpstr>
      <vt:lpstr>Course Overview</vt:lpstr>
      <vt:lpstr>Course Overview</vt:lpstr>
      <vt:lpstr>Course Overview</vt:lpstr>
      <vt:lpstr>Course Overview</vt:lpstr>
      <vt:lpstr>Today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CSS 2!!</dc:title>
  <dc:creator>Erik Brockbank</dc:creator>
  <cp:lastModifiedBy>Erik Brockbank</cp:lastModifiedBy>
  <cp:revision>37</cp:revision>
  <dcterms:created xsi:type="dcterms:W3CDTF">2022-03-27T20:27:27Z</dcterms:created>
  <dcterms:modified xsi:type="dcterms:W3CDTF">2022-03-29T01:52:04Z</dcterms:modified>
</cp:coreProperties>
</file>